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1" r:id="rId2"/>
    <p:sldId id="286" r:id="rId3"/>
    <p:sldId id="288" r:id="rId4"/>
    <p:sldId id="287" r:id="rId5"/>
    <p:sldId id="276" r:id="rId6"/>
    <p:sldId id="277" r:id="rId7"/>
    <p:sldId id="278" r:id="rId8"/>
    <p:sldId id="279" r:id="rId9"/>
    <p:sldId id="280" r:id="rId10"/>
    <p:sldId id="283" r:id="rId11"/>
    <p:sldId id="281" r:id="rId12"/>
    <p:sldId id="284" r:id="rId13"/>
    <p:sldId id="282" r:id="rId14"/>
    <p:sldId id="285" r:id="rId15"/>
  </p:sldIdLst>
  <p:sldSz cx="9144000" cy="6858000" type="screen4x3"/>
  <p:notesSz cx="67976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Porcelluzzi" initials="A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014"/>
    <a:srgbClr val="FFD153"/>
    <a:srgbClr val="97C03C"/>
    <a:srgbClr val="0195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53" autoAdjust="0"/>
  </p:normalViewPr>
  <p:slideViewPr>
    <p:cSldViewPr snapToGrid="0" snapToObjects="1">
      <p:cViewPr varScale="1">
        <p:scale>
          <a:sx n="70" d="100"/>
          <a:sy n="70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>
        <p:scale>
          <a:sx n="150" d="100"/>
          <a:sy n="150" d="100"/>
        </p:scale>
        <p:origin x="-738" y="912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D5469-04B7-D245-8B0E-813C273D8001}" type="datetimeFigureOut">
              <a:t>22/02/2018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4D149-4236-C24C-A605-CA7AE6F58777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06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i="1" dirty="0"/>
              <a:t>Write the </a:t>
            </a:r>
            <a:r>
              <a:rPr lang="it-IT" i="1" dirty="0" err="1"/>
              <a:t>name</a:t>
            </a:r>
            <a:r>
              <a:rPr lang="it-IT" i="1" dirty="0"/>
              <a:t> of</a:t>
            </a:r>
            <a:r>
              <a:rPr lang="it-IT" i="1" baseline="0" dirty="0"/>
              <a:t> the </a:t>
            </a:r>
            <a:r>
              <a:rPr lang="it-IT" i="1" baseline="0" dirty="0" err="1"/>
              <a:t>region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267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688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091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2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71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38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479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867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16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43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656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157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D149-4236-C24C-A605-CA7AE6F58777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03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1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4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7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B092-AA50-0940-A1DC-B65882C09C68}" type="datetimeFigureOut"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083B-FAF2-5643-A9FC-521FAB15583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rimeetsdesign.com/en/project/food-heroes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u-refresh.org/de-verspillingsfabriek-waste-factor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ghting.philips.com/main/products/horticulture/press-releases/growwise-center" TargetMode="External"/><Relationship Id="rId5" Type="http://schemas.openxmlformats.org/officeDocument/2006/relationships/hyperlink" Target="https://www.foodtechpark.nl/eng" TargetMode="External"/><Relationship Id="rId4" Type="http://schemas.openxmlformats.org/officeDocument/2006/relationships/hyperlink" Target="http://www.volwaard.nl/unieke%20samenwerking/" TargetMode="External"/><Relationship Id="rId9" Type="http://schemas.openxmlformats.org/officeDocument/2006/relationships/hyperlink" Target="https://protix.e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ortwenger.com/our-expertis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escalesalsaciennes.fr/qui-sommes-nou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ia-alsace.com/projets/innovation" TargetMode="External"/><Relationship Id="rId5" Type="http://schemas.openxmlformats.org/officeDocument/2006/relationships/hyperlink" Target="http://www.alsace-biovalley.com/en/members/aerial-france-alsace/" TargetMode="External"/><Relationship Id="rId4" Type="http://schemas.openxmlformats.org/officeDocument/2006/relationships/hyperlink" Target="http://www.alsace-biovalley.com/en/pharmabiotech/" TargetMode="External"/><Relationship Id="rId9" Type="http://schemas.openxmlformats.org/officeDocument/2006/relationships/hyperlink" Target="http://www.marque-alsace.fr/la-nouvelle-maniere-de-savourez-lalsac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lfberger.com/" TargetMode="External"/><Relationship Id="rId5" Type="http://schemas.openxmlformats.org/officeDocument/2006/relationships/hyperlink" Target="http://www.algae-natural-food.com/" TargetMode="External"/><Relationship Id="rId4" Type="http://schemas.openxmlformats.org/officeDocument/2006/relationships/hyperlink" Target="http://www.alsace-biovalley.com/en/ease-unique-school-factory-train-employees-pharma-proces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960"/>
            <a:ext cx="9144000" cy="3599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9807" y="2130425"/>
            <a:ext cx="744902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800" b="1" dirty="0">
                <a:latin typeface="Open Sans"/>
                <a:cs typeface="Open Sans"/>
              </a:rPr>
              <a:t>SINTESI FASE ANALITICA</a:t>
            </a:r>
          </a:p>
          <a:p>
            <a:pPr algn="r"/>
            <a:endParaRPr lang="en-US" sz="3800" b="1" dirty="0">
              <a:latin typeface="Open Sans"/>
              <a:cs typeface="Open Sans"/>
            </a:endParaRPr>
          </a:p>
          <a:p>
            <a:pPr algn="r"/>
            <a:r>
              <a:rPr lang="en-US" sz="3800" b="1" dirty="0">
                <a:latin typeface="Open Sans"/>
                <a:cs typeface="Open Sans"/>
              </a:rPr>
              <a:t>VISITE NELLE REGIONI PROGRAMMATE</a:t>
            </a:r>
          </a:p>
          <a:p>
            <a:pPr algn="r"/>
            <a:endParaRPr lang="en-US" sz="2800" i="1" dirty="0">
              <a:latin typeface="Open Sans"/>
              <a:cs typeface="Open Sans"/>
            </a:endParaRPr>
          </a:p>
          <a:p>
            <a:pPr algn="r"/>
            <a:endParaRPr lang="en-US" sz="3800" b="1" dirty="0">
              <a:latin typeface="Open Sans"/>
              <a:cs typeface="Open Sans"/>
            </a:endParaRPr>
          </a:p>
          <a:p>
            <a:pPr algn="r"/>
            <a:endParaRPr lang="en-US" sz="3200" dirty="0">
              <a:latin typeface="Open Sans"/>
              <a:cs typeface="Open Sans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0" y="0"/>
            <a:ext cx="9144000" cy="185414"/>
          </a:xfrm>
          <a:prstGeom prst="rect">
            <a:avLst/>
          </a:prstGeom>
          <a:solidFill>
            <a:srgbClr val="F4C0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925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Open Sans"/>
                <a:cs typeface="Open Sans"/>
              </a:rPr>
              <a:t>Siti internet di </a:t>
            </a:r>
            <a:r>
              <a:rPr lang="en-US" sz="2400" b="1" dirty="0" err="1">
                <a:latin typeface="Open Sans"/>
                <a:cs typeface="Open Sans"/>
              </a:rPr>
              <a:t>informazione</a:t>
            </a:r>
            <a:r>
              <a:rPr lang="en-US" sz="2400" b="1" dirty="0">
                <a:latin typeface="Open Sans"/>
                <a:cs typeface="Open Sans"/>
              </a:rPr>
              <a:t> per le </a:t>
            </a:r>
            <a:r>
              <a:rPr lang="en-US" sz="2400" b="1" dirty="0" err="1">
                <a:latin typeface="Open Sans"/>
                <a:cs typeface="Open Sans"/>
              </a:rPr>
              <a:t>visite</a:t>
            </a:r>
            <a:r>
              <a:rPr lang="en-US" sz="2400" b="1" dirty="0">
                <a:latin typeface="Open Sans"/>
                <a:cs typeface="Open Sans"/>
              </a:rPr>
              <a:t> in </a:t>
            </a:r>
          </a:p>
          <a:p>
            <a:pPr algn="ctr"/>
            <a:r>
              <a:rPr lang="en-US" sz="2400" b="1" dirty="0">
                <a:latin typeface="Open Sans"/>
                <a:cs typeface="Open Sans"/>
              </a:rPr>
              <a:t>Noord-Brabant 5 – 6 </a:t>
            </a:r>
            <a:r>
              <a:rPr lang="en-US" sz="2400" b="1" dirty="0" err="1">
                <a:latin typeface="Open Sans"/>
                <a:cs typeface="Open Sans"/>
              </a:rPr>
              <a:t>Giugno</a:t>
            </a:r>
            <a:r>
              <a:rPr lang="en-US" sz="2400" b="1" dirty="0">
                <a:latin typeface="Open Sans"/>
                <a:cs typeface="Open Sans"/>
              </a:rPr>
              <a:t> 2018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6B29EA07-78B1-4841-9D73-A44D21ABA73D}"/>
              </a:ext>
            </a:extLst>
          </p:cNvPr>
          <p:cNvSpPr/>
          <p:nvPr/>
        </p:nvSpPr>
        <p:spPr>
          <a:xfrm>
            <a:off x="388960" y="1356941"/>
            <a:ext cx="5929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4"/>
              </a:rPr>
              <a:t>http://www.volwaard.nl/unieke%20samenwerking/</a:t>
            </a:r>
            <a:endParaRPr lang="it-IT" dirty="0"/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721EC89-D7AE-4782-B111-D07C5F1046D2}"/>
              </a:ext>
            </a:extLst>
          </p:cNvPr>
          <p:cNvSpPr/>
          <p:nvPr/>
        </p:nvSpPr>
        <p:spPr>
          <a:xfrm>
            <a:off x="388960" y="2122960"/>
            <a:ext cx="894456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hlinkClick r:id="rId5"/>
              </a:rPr>
              <a:t>https://www.foodtechpark.nl/eng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6"/>
              </a:rPr>
              <a:t>http://www.lighting.philips.com/main/products/horticulture/press-releases/growwise-center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ABA0167-762B-45A6-842B-CF97DD6E774F}"/>
              </a:ext>
            </a:extLst>
          </p:cNvPr>
          <p:cNvSpPr/>
          <p:nvPr/>
        </p:nvSpPr>
        <p:spPr>
          <a:xfrm>
            <a:off x="388960" y="3170462"/>
            <a:ext cx="62711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7"/>
              </a:rPr>
              <a:t>http://eu-refresh.org/de-verspillingsfabriek-waste-factory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8"/>
              </a:rPr>
              <a:t>http://www.agrimeetsdesign.com/en/project/food-heroes/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9"/>
              </a:rPr>
              <a:t>https://protix.eu/</a:t>
            </a:r>
            <a:endParaRPr lang="it-IT" dirty="0"/>
          </a:p>
          <a:p>
            <a:endParaRPr lang="it-IT" dirty="0"/>
          </a:p>
          <a:p>
            <a:r>
              <a:rPr lang="it-IT" dirty="0"/>
              <a:t>http://www.kruidenaer.nl/en/ons-bedrijf/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83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Open Sans"/>
                <a:cs typeface="Open Sans"/>
              </a:rPr>
              <a:t>Visita</a:t>
            </a:r>
            <a:r>
              <a:rPr lang="en-US" sz="2400" b="1" dirty="0">
                <a:latin typeface="Open Sans"/>
                <a:cs typeface="Open Sans"/>
              </a:rPr>
              <a:t> </a:t>
            </a:r>
            <a:r>
              <a:rPr lang="en-US" sz="2400" b="1" dirty="0" err="1">
                <a:latin typeface="Open Sans"/>
                <a:cs typeface="Open Sans"/>
              </a:rPr>
              <a:t>Alsazia</a:t>
            </a:r>
            <a:r>
              <a:rPr lang="en-US" sz="2400" b="1" dirty="0">
                <a:latin typeface="Open Sans"/>
                <a:cs typeface="Open Sans"/>
              </a:rPr>
              <a:t> 25 – 28 </a:t>
            </a:r>
            <a:r>
              <a:rPr lang="en-US" sz="2400" b="1" dirty="0" err="1">
                <a:latin typeface="Open Sans"/>
                <a:cs typeface="Open Sans"/>
              </a:rPr>
              <a:t>Settembre</a:t>
            </a:r>
            <a:r>
              <a:rPr lang="en-US" sz="2400" b="1" dirty="0">
                <a:latin typeface="Open Sans"/>
                <a:cs typeface="Open Sans"/>
              </a:rPr>
              <a:t> 2018 (</a:t>
            </a:r>
            <a:r>
              <a:rPr lang="en-US" sz="2400" b="1" dirty="0" err="1">
                <a:latin typeface="Open Sans"/>
                <a:cs typeface="Open Sans"/>
              </a:rPr>
              <a:t>mattina</a:t>
            </a:r>
            <a:r>
              <a:rPr lang="en-US" sz="2400" b="1" dirty="0">
                <a:latin typeface="Open Sans"/>
                <a:cs typeface="Open Sans"/>
              </a:rPr>
              <a:t>)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C0E88C9-3715-44C2-9449-DF8158894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844769"/>
              </p:ext>
            </p:extLst>
          </p:nvPr>
        </p:nvGraphicFramePr>
        <p:xfrm>
          <a:off x="616069" y="1091271"/>
          <a:ext cx="7449022" cy="4454559"/>
        </p:xfrm>
        <a:graphic>
          <a:graphicData uri="http://schemas.openxmlformats.org/drawingml/2006/table">
            <a:tbl>
              <a:tblPr firstRow="1" firstCol="1" bandRow="1"/>
              <a:tblGrid>
                <a:gridCol w="891918">
                  <a:extLst>
                    <a:ext uri="{9D8B030D-6E8A-4147-A177-3AD203B41FA5}">
                      <a16:colId xmlns:a16="http://schemas.microsoft.com/office/drawing/2014/main" val="2336971894"/>
                    </a:ext>
                  </a:extLst>
                </a:gridCol>
                <a:gridCol w="1639276">
                  <a:extLst>
                    <a:ext uri="{9D8B030D-6E8A-4147-A177-3AD203B41FA5}">
                      <a16:colId xmlns:a16="http://schemas.microsoft.com/office/drawing/2014/main" val="34945179"/>
                    </a:ext>
                  </a:extLst>
                </a:gridCol>
                <a:gridCol w="1639276">
                  <a:extLst>
                    <a:ext uri="{9D8B030D-6E8A-4147-A177-3AD203B41FA5}">
                      <a16:colId xmlns:a16="http://schemas.microsoft.com/office/drawing/2014/main" val="1000818673"/>
                    </a:ext>
                  </a:extLst>
                </a:gridCol>
                <a:gridCol w="1639276">
                  <a:extLst>
                    <a:ext uri="{9D8B030D-6E8A-4147-A177-3AD203B41FA5}">
                      <a16:colId xmlns:a16="http://schemas.microsoft.com/office/drawing/2014/main" val="3935097275"/>
                    </a:ext>
                  </a:extLst>
                </a:gridCol>
                <a:gridCol w="1639276">
                  <a:extLst>
                    <a:ext uri="{9D8B030D-6E8A-4147-A177-3AD203B41FA5}">
                      <a16:colId xmlns:a16="http://schemas.microsoft.com/office/drawing/2014/main" val="19917302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Martedì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Mercoledì</a:t>
                      </a: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26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Giovedì 27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Venerdì 28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261602"/>
                  </a:ext>
                </a:extLst>
              </a:tr>
              <a:tr h="532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Salute e nutruzione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Innovazione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Marketing </a:t>
                      </a:r>
                      <a:r>
                        <a:rPr lang="en-US" sz="12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territoriale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Export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23398"/>
                  </a:ext>
                </a:extLst>
              </a:tr>
              <a:tr h="2795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Mattina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Biotech &amp; life sciences in Alsace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Cluster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Alsace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Biovalley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presentazione ecosistema&amp; discussione con stakeholders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Parc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d’Innovation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concept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AERIAL centro di ricerca e sviluppo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tecnologicio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NOVIAA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Metodologia NOVIAA con coaching di imprese alimentari beneficiari del programma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Strada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</a:t>
                      </a:r>
                      <a:r>
                        <a:rPr lang="fr-F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Presentazione di “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Escales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alsaciennes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” (turismo culturale enogastronomico)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 di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Fortwenger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pane con zenzero, innovazioni nel settore del pane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Riquewihr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 a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Zellenberg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vini biologici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Camera di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Commercio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Presentazione del marchio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Savourez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l’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Alsace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Presentazione della politica e strategia per l’export agro-alimentare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Valutazione globale della visita in Alsazia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 dell’Orologio Astrologico della Cattedrale di Strasburgo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011536"/>
                  </a:ext>
                </a:extLst>
              </a:tr>
              <a:tr h="3993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Pranzo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Pranzo al Lycée hôtelier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Pranzo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Pranzo in Villaggio tipco dell’Alsazia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Pranzo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informale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9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54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Open Sans"/>
                <a:cs typeface="Open Sans"/>
              </a:rPr>
              <a:t>Siti internet di </a:t>
            </a:r>
            <a:r>
              <a:rPr lang="en-US" sz="2400" b="1" dirty="0" err="1">
                <a:latin typeface="Open Sans"/>
                <a:cs typeface="Open Sans"/>
              </a:rPr>
              <a:t>informazione</a:t>
            </a:r>
            <a:r>
              <a:rPr lang="en-US" sz="2400" b="1" dirty="0">
                <a:latin typeface="Open Sans"/>
                <a:cs typeface="Open Sans"/>
              </a:rPr>
              <a:t> per le </a:t>
            </a:r>
            <a:r>
              <a:rPr lang="en-US" sz="2400" b="1" dirty="0" err="1">
                <a:latin typeface="Open Sans"/>
                <a:cs typeface="Open Sans"/>
              </a:rPr>
              <a:t>visite</a:t>
            </a:r>
            <a:r>
              <a:rPr lang="en-US" sz="2400" b="1" dirty="0">
                <a:latin typeface="Open Sans"/>
                <a:cs typeface="Open Sans"/>
              </a:rPr>
              <a:t> in </a:t>
            </a:r>
          </a:p>
          <a:p>
            <a:pPr algn="ctr"/>
            <a:r>
              <a:rPr lang="en-US" sz="2400" b="1" dirty="0" err="1">
                <a:latin typeface="Open Sans"/>
                <a:cs typeface="Open Sans"/>
              </a:rPr>
              <a:t>Alsazia</a:t>
            </a:r>
            <a:r>
              <a:rPr lang="en-US" sz="2400" b="1" dirty="0">
                <a:latin typeface="Open Sans"/>
                <a:cs typeface="Open Sans"/>
              </a:rPr>
              <a:t> 5 – 6 </a:t>
            </a:r>
            <a:r>
              <a:rPr lang="en-US" sz="2400" b="1" dirty="0" err="1">
                <a:latin typeface="Open Sans"/>
                <a:cs typeface="Open Sans"/>
              </a:rPr>
              <a:t>Giugno</a:t>
            </a:r>
            <a:r>
              <a:rPr lang="en-US" sz="2400" b="1" dirty="0">
                <a:latin typeface="Open Sans"/>
                <a:cs typeface="Open Sans"/>
              </a:rPr>
              <a:t> 2018(</a:t>
            </a:r>
            <a:r>
              <a:rPr lang="en-US" sz="2400" b="1" dirty="0" err="1">
                <a:latin typeface="Open Sans"/>
                <a:cs typeface="Open Sans"/>
              </a:rPr>
              <a:t>mattina</a:t>
            </a:r>
            <a:r>
              <a:rPr lang="en-US" sz="2400" b="1" dirty="0">
                <a:latin typeface="Open Sans"/>
                <a:cs typeface="Open Sans"/>
              </a:rPr>
              <a:t>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E1336A6-0D98-4180-9026-2B0A7C6EB0D1}"/>
              </a:ext>
            </a:extLst>
          </p:cNvPr>
          <p:cNvSpPr/>
          <p:nvPr/>
        </p:nvSpPr>
        <p:spPr>
          <a:xfrm>
            <a:off x="518615" y="1269243"/>
            <a:ext cx="6339385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4"/>
              </a:rPr>
              <a:t>http://www.alsace-biovalley.com/en/pharmabiotech/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5"/>
              </a:rPr>
              <a:t>http://www.alsace-biovalley.com/en/members/aerial-france-alsace/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6"/>
              </a:rPr>
              <a:t>http://www.aria-alsace.com/projets/innovation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7"/>
              </a:rPr>
              <a:t>http://www.escalesalsaciennes.fr/qui-sommes-nous/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8"/>
              </a:rPr>
              <a:t>https://www.fortwenger.com/our-expertise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9"/>
              </a:rPr>
              <a:t>http://www.marque-alsace.fr/la-nouvelle-maniere-de-savourez-lalsace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748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Open Sans"/>
                <a:cs typeface="Open Sans"/>
              </a:rPr>
              <a:t>Visita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Alsazia</a:t>
            </a:r>
            <a:r>
              <a:rPr lang="en-US" sz="2800" b="1" dirty="0">
                <a:latin typeface="Open Sans"/>
                <a:cs typeface="Open Sans"/>
              </a:rPr>
              <a:t> 25 – 28 </a:t>
            </a:r>
            <a:r>
              <a:rPr lang="en-US" sz="2800" b="1" dirty="0" err="1">
                <a:latin typeface="Open Sans"/>
                <a:cs typeface="Open Sans"/>
              </a:rPr>
              <a:t>Settembre</a:t>
            </a:r>
            <a:r>
              <a:rPr lang="en-US" sz="2800" b="1" dirty="0">
                <a:latin typeface="Open Sans"/>
                <a:cs typeface="Open Sans"/>
              </a:rPr>
              <a:t> 2018 (</a:t>
            </a:r>
            <a:r>
              <a:rPr lang="en-US" sz="2800" b="1" dirty="0" err="1">
                <a:latin typeface="Open Sans"/>
                <a:cs typeface="Open Sans"/>
              </a:rPr>
              <a:t>pomeriggio</a:t>
            </a:r>
            <a:r>
              <a:rPr lang="en-US" sz="2800" b="1" dirty="0">
                <a:latin typeface="Open Sans"/>
                <a:cs typeface="Open Sans"/>
              </a:rPr>
              <a:t>)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9AE7903B-69F8-4495-8375-5EB3DE5FF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437303"/>
              </p:ext>
            </p:extLst>
          </p:nvPr>
        </p:nvGraphicFramePr>
        <p:xfrm>
          <a:off x="387338" y="800139"/>
          <a:ext cx="7679098" cy="4924982"/>
        </p:xfrm>
        <a:graphic>
          <a:graphicData uri="http://schemas.openxmlformats.org/drawingml/2006/table">
            <a:tbl>
              <a:tblPr firstRow="1" firstCol="1" bandRow="1"/>
              <a:tblGrid>
                <a:gridCol w="968774">
                  <a:extLst>
                    <a:ext uri="{9D8B030D-6E8A-4147-A177-3AD203B41FA5}">
                      <a16:colId xmlns:a16="http://schemas.microsoft.com/office/drawing/2014/main" val="4058084967"/>
                    </a:ext>
                  </a:extLst>
                </a:gridCol>
                <a:gridCol w="1677581">
                  <a:extLst>
                    <a:ext uri="{9D8B030D-6E8A-4147-A177-3AD203B41FA5}">
                      <a16:colId xmlns:a16="http://schemas.microsoft.com/office/drawing/2014/main" val="2581020009"/>
                    </a:ext>
                  </a:extLst>
                </a:gridCol>
                <a:gridCol w="1677581">
                  <a:extLst>
                    <a:ext uri="{9D8B030D-6E8A-4147-A177-3AD203B41FA5}">
                      <a16:colId xmlns:a16="http://schemas.microsoft.com/office/drawing/2014/main" val="433798007"/>
                    </a:ext>
                  </a:extLst>
                </a:gridCol>
                <a:gridCol w="1677581">
                  <a:extLst>
                    <a:ext uri="{9D8B030D-6E8A-4147-A177-3AD203B41FA5}">
                      <a16:colId xmlns:a16="http://schemas.microsoft.com/office/drawing/2014/main" val="1175535902"/>
                    </a:ext>
                  </a:extLst>
                </a:gridCol>
                <a:gridCol w="1677581">
                  <a:extLst>
                    <a:ext uri="{9D8B030D-6E8A-4147-A177-3AD203B41FA5}">
                      <a16:colId xmlns:a16="http://schemas.microsoft.com/office/drawing/2014/main" val="1730622297"/>
                    </a:ext>
                  </a:extLst>
                </a:gridCol>
              </a:tblGrid>
              <a:tr h="236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Martedì</a:t>
                      </a: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25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Mercoledì 26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Giovedì 27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Venerdì 28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94534"/>
                  </a:ext>
                </a:extLst>
              </a:tr>
              <a:tr h="33715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Pomeriggio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EASE: </a:t>
                      </a:r>
                      <a:r>
                        <a:rPr lang="it-IT" sz="12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Scuola - industria 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 formazione in processi sterili per l’industria farmaceutica, cosmetica e agro-alimentare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ISU: programma di ricerca sull’alimentare dell’ azienda Mars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Università di Strasburgo: ricerca e formazione in agro-alimentare.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Start-up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Algae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con fondi del programma </a:t>
                      </a:r>
                      <a:r>
                        <a:rPr lang="it-IT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Noviaa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Marketing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ad una impresa beneficiaria del programma </a:t>
                      </a:r>
                      <a:r>
                        <a:rPr lang="it-IT" sz="1200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NOVIAA: coaching per le PMI alimentari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Mid-term Staff exchange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workshop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 partners con DK Centrale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cooperativa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Wolfberger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Presentazione del modello cooperativo Francese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Presentazione del marketing territoriale dall’Agenzia per la Promozione dell’Alsazia (AAA)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Degustazione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del vino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Strasburgo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battello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Fine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della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Visita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19688"/>
                  </a:ext>
                </a:extLst>
              </a:tr>
              <a:tr h="532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Sera libera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NOVIAA sera speed-dating e di rete di imprese e stakeholders regionali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Ristorante Tarte flambées a Strasburgo 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39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82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2800" b="1" dirty="0">
              <a:latin typeface="Open Sans"/>
              <a:cs typeface="Open Sans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0318469-9B8B-4C0C-A925-A2AF739C072B}"/>
              </a:ext>
            </a:extLst>
          </p:cNvPr>
          <p:cNvSpPr/>
          <p:nvPr/>
        </p:nvSpPr>
        <p:spPr>
          <a:xfrm>
            <a:off x="248314" y="1282890"/>
            <a:ext cx="744902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hlinkClick r:id="rId4"/>
            </a:endParaRPr>
          </a:p>
          <a:p>
            <a:r>
              <a:rPr lang="it-IT" dirty="0">
                <a:hlinkClick r:id="rId4"/>
              </a:rPr>
              <a:t>http://www.alsace-biovalley.com/en/ease-unique-school-factory-train-employees-pharma-process/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5"/>
              </a:rPr>
              <a:t>http://www.algae-natural-food.com/</a:t>
            </a:r>
            <a:endParaRPr lang="it-IT" dirty="0"/>
          </a:p>
          <a:p>
            <a:endParaRPr lang="it-IT" dirty="0"/>
          </a:p>
          <a:p>
            <a:r>
              <a:rPr lang="it-IT" dirty="0">
                <a:hlinkClick r:id="rId6"/>
              </a:rPr>
              <a:t>https://www.wolfberger.com/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7EA6BAE-E131-45E6-9DB7-E31B4B0B7B9E}"/>
              </a:ext>
            </a:extLst>
          </p:cNvPr>
          <p:cNvSpPr/>
          <p:nvPr/>
        </p:nvSpPr>
        <p:spPr>
          <a:xfrm>
            <a:off x="248314" y="286567"/>
            <a:ext cx="7571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Open Sans"/>
                <a:cs typeface="Open Sans"/>
              </a:rPr>
              <a:t>Siti internet di </a:t>
            </a:r>
            <a:r>
              <a:rPr lang="en-US" sz="2400" b="1" dirty="0" err="1">
                <a:latin typeface="Open Sans"/>
                <a:cs typeface="Open Sans"/>
              </a:rPr>
              <a:t>informazione</a:t>
            </a:r>
            <a:r>
              <a:rPr lang="en-US" sz="2400" b="1" dirty="0">
                <a:latin typeface="Open Sans"/>
                <a:cs typeface="Open Sans"/>
              </a:rPr>
              <a:t> per le </a:t>
            </a:r>
            <a:r>
              <a:rPr lang="en-US" sz="2400" b="1" dirty="0" err="1">
                <a:latin typeface="Open Sans"/>
                <a:cs typeface="Open Sans"/>
              </a:rPr>
              <a:t>visite</a:t>
            </a:r>
            <a:r>
              <a:rPr lang="en-US" sz="2400" b="1" dirty="0">
                <a:latin typeface="Open Sans"/>
                <a:cs typeface="Open Sans"/>
              </a:rPr>
              <a:t> in </a:t>
            </a:r>
          </a:p>
          <a:p>
            <a:pPr algn="ctr"/>
            <a:r>
              <a:rPr lang="en-US" sz="2400" b="1" dirty="0" err="1">
                <a:latin typeface="Open Sans"/>
                <a:cs typeface="Open Sans"/>
              </a:rPr>
              <a:t>Alsazia</a:t>
            </a:r>
            <a:r>
              <a:rPr lang="en-US" sz="2400" b="1" dirty="0">
                <a:latin typeface="Open Sans"/>
                <a:cs typeface="Open Sans"/>
              </a:rPr>
              <a:t> 5 – 6 </a:t>
            </a:r>
            <a:r>
              <a:rPr lang="en-US" sz="2400" b="1" dirty="0" err="1">
                <a:latin typeface="Open Sans"/>
                <a:cs typeface="Open Sans"/>
              </a:rPr>
              <a:t>Giugno</a:t>
            </a:r>
            <a:r>
              <a:rPr lang="en-US" sz="2400" b="1" dirty="0">
                <a:latin typeface="Open Sans"/>
                <a:cs typeface="Open Sans"/>
              </a:rPr>
              <a:t> 2018(</a:t>
            </a:r>
            <a:r>
              <a:rPr lang="en-US" sz="2400" b="1" dirty="0" err="1">
                <a:latin typeface="Open Sans"/>
                <a:cs typeface="Open Sans"/>
              </a:rPr>
              <a:t>pomeriggio</a:t>
            </a:r>
            <a:r>
              <a:rPr lang="en-US" sz="2400" b="1" dirty="0">
                <a:latin typeface="Open Sans"/>
                <a:cs typeface="Open San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4671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43538" y="379546"/>
            <a:ext cx="8596668" cy="1320800"/>
          </a:xfrm>
        </p:spPr>
        <p:txBody>
          <a:bodyPr/>
          <a:lstStyle/>
          <a:p>
            <a:pPr algn="l"/>
            <a:r>
              <a:rPr lang="it-IT" dirty="0"/>
              <a:t>Fase </a:t>
            </a:r>
            <a:r>
              <a:rPr lang="hu-HU" dirty="0"/>
              <a:t> 1</a:t>
            </a:r>
          </a:p>
        </p:txBody>
      </p:sp>
      <p:sp>
        <p:nvSpPr>
          <p:cNvPr id="7" name="Szövegdoboz 9"/>
          <p:cNvSpPr txBox="1"/>
          <p:nvPr/>
        </p:nvSpPr>
        <p:spPr>
          <a:xfrm>
            <a:off x="343813" y="1509664"/>
            <a:ext cx="498647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Suddivisi in 3 attività principali: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800100" marR="0" lvl="1" indent="-34290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Analisi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della situazione regionale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«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engines for change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»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),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punti di forza e di debolezza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800100" marR="0" lvl="1" indent="-34290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Scambio di conoscenze 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visite in loco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scambio di personale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…)</a:t>
            </a:r>
          </a:p>
          <a:p>
            <a:pPr marL="800100" marR="0" lvl="1" indent="-342900" algn="just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Pianificazione delle azioni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lang="it-I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in ciascuna regione partner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 l’obiettivo finale di Migliorare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le Politiche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srgbClr val="54A021">
                  <a:lumMod val="75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lyamatábra: Egyesítés 10"/>
          <p:cNvSpPr/>
          <p:nvPr/>
        </p:nvSpPr>
        <p:spPr>
          <a:xfrm>
            <a:off x="4850780" y="379546"/>
            <a:ext cx="4293220" cy="5771923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000" b="1" dirty="0">
              <a:solidFill>
                <a:srgbClr val="90C226">
                  <a:lumMod val="50000"/>
                </a:srgbClr>
              </a:solidFill>
              <a:latin typeface="Trebuchet MS" panose="020B0603020202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Fase 1</a:t>
            </a:r>
            <a:r>
              <a:rPr kumimoji="0" lang="hu-HU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: </a:t>
            </a:r>
            <a:r>
              <a:rPr kumimoji="0" lang="hu-HU" b="1" i="0" u="sng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30</a:t>
            </a:r>
            <a:r>
              <a:rPr kumimoji="0" lang="it-IT" b="1" i="0" u="sng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 mesi</a:t>
            </a:r>
            <a:endParaRPr kumimoji="0" lang="hu-HU" b="1" i="0" u="sng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</a:endParaRPr>
          </a:p>
          <a:p>
            <a:pPr algn="ctr" defTabSz="914400"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Condivisione delle</a:t>
            </a:r>
            <a:r>
              <a:rPr kumimoji="0" lang="it-IT" b="1" i="0" u="none" strike="noStrike" kern="1200" cap="none" spc="0" normalizeH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 conoscenze</a:t>
            </a: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rgbClr val="90C226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</a:rPr>
              <a:t>,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integrazione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delle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nuove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conoscenze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in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politiche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regionali</a:t>
            </a:r>
            <a:r>
              <a:rPr lang="hu-HU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it-IT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mediante</a:t>
            </a:r>
            <a:r>
              <a:rPr lang="hu-HU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 </a:t>
            </a:r>
            <a:r>
              <a:rPr lang="en-US" b="1" dirty="0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Piano di </a:t>
            </a:r>
            <a:r>
              <a:rPr lang="en-US" b="1" dirty="0" err="1">
                <a:solidFill>
                  <a:srgbClr val="90C226">
                    <a:lumMod val="50000"/>
                  </a:srgbClr>
                </a:solidFill>
                <a:latin typeface="Trebuchet MS" panose="020B0603020202020204"/>
              </a:rPr>
              <a:t>Azione</a:t>
            </a:r>
            <a:endParaRPr lang="hu-HU" b="1" dirty="0">
              <a:solidFill>
                <a:srgbClr val="90C226">
                  <a:lumMod val="50000"/>
                </a:srgbClr>
              </a:solidFill>
              <a:latin typeface="Trebuchet MS" panose="020B0603020202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50000"/>
                </a:srgb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0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AA4509-C7EB-44B6-A545-EA762D99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Open Sans"/>
                <a:cs typeface="Open Sans"/>
              </a:rPr>
              <a:t>Caratterizzazione</a:t>
            </a:r>
            <a:r>
              <a:rPr lang="en-US" b="1" dirty="0">
                <a:latin typeface="Open Sans"/>
                <a:cs typeface="Open Sans"/>
              </a:rPr>
              <a:t> </a:t>
            </a:r>
            <a:r>
              <a:rPr lang="en-US" b="1" dirty="0" err="1">
                <a:latin typeface="Open Sans"/>
                <a:cs typeface="Open Sans"/>
              </a:rPr>
              <a:t>delle</a:t>
            </a:r>
            <a:r>
              <a:rPr lang="en-US" b="1" dirty="0">
                <a:latin typeface="Open Sans"/>
                <a:cs typeface="Open Sans"/>
              </a:rPr>
              <a:t> </a:t>
            </a:r>
            <a:r>
              <a:rPr lang="en-US" b="1" dirty="0" err="1">
                <a:latin typeface="Open Sans"/>
                <a:cs typeface="Open Sans"/>
              </a:rPr>
              <a:t>regioni</a:t>
            </a:r>
            <a:br>
              <a:rPr lang="en-US" b="1" dirty="0">
                <a:latin typeface="Open Sans"/>
                <a:cs typeface="Open Sans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C435F3-2138-427D-9811-A2A47F9B4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Leaders</a:t>
            </a:r>
            <a:r>
              <a:rPr lang="it-IT" dirty="0"/>
              <a:t> – </a:t>
            </a:r>
            <a:r>
              <a:rPr lang="it-IT" dirty="0" err="1"/>
              <a:t>Noord-Brabant</a:t>
            </a:r>
            <a:r>
              <a:rPr lang="it-IT" dirty="0"/>
              <a:t> e Danimarca Centrale</a:t>
            </a:r>
          </a:p>
          <a:p>
            <a:r>
              <a:rPr lang="it-IT" dirty="0"/>
              <a:t>Ad Innovazione Forte - Alsazia</a:t>
            </a:r>
          </a:p>
          <a:p>
            <a:r>
              <a:rPr lang="it-IT" dirty="0"/>
              <a:t>Ad Innovazione Moderata – Emilia-Romagna e </a:t>
            </a:r>
            <a:r>
              <a:rPr lang="it-IT" dirty="0" err="1"/>
              <a:t>Castilla</a:t>
            </a:r>
            <a:r>
              <a:rPr lang="it-IT" dirty="0"/>
              <a:t> y Leon</a:t>
            </a:r>
          </a:p>
          <a:p>
            <a:r>
              <a:rPr lang="it-IT" dirty="0"/>
              <a:t>Ad Innovazione Modesta – Pianura del Nord (HU) e Regione Centrale (RO)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Fonte: </a:t>
            </a:r>
            <a:r>
              <a:rPr lang="it-IT" sz="2000" i="1" dirty="0" err="1"/>
              <a:t>Regional</a:t>
            </a:r>
            <a:r>
              <a:rPr lang="it-IT" sz="2000" i="1" dirty="0"/>
              <a:t> </a:t>
            </a:r>
            <a:r>
              <a:rPr lang="it-IT" sz="2000" i="1" dirty="0" err="1"/>
              <a:t>Innovation</a:t>
            </a:r>
            <a:r>
              <a:rPr lang="it-IT" sz="2000" i="1" dirty="0"/>
              <a:t> </a:t>
            </a:r>
            <a:r>
              <a:rPr lang="it-IT" sz="2000" i="1" dirty="0" err="1"/>
              <a:t>Scoreboard</a:t>
            </a:r>
            <a:r>
              <a:rPr lang="it-IT" sz="2000" i="1" dirty="0"/>
              <a:t>, </a:t>
            </a:r>
            <a:r>
              <a:rPr lang="it-IT" sz="2000" i="1" dirty="0" err="1"/>
              <a:t>Commisione</a:t>
            </a:r>
            <a:r>
              <a:rPr lang="it-IT" sz="2000" i="1" dirty="0"/>
              <a:t> Europea, 2017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647003C8-46D5-4A11-B834-AFB519057771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834063"/>
            <a:ext cx="1990962" cy="698500"/>
            <a:chOff x="4265" y="3756"/>
            <a:chExt cx="1398" cy="440"/>
          </a:xfrm>
        </p:grpSpPr>
        <p:sp>
          <p:nvSpPr>
            <p:cNvPr id="5" name="Text Box 8">
              <a:extLst>
                <a:ext uri="{FF2B5EF4-FFF2-40B4-BE49-F238E27FC236}">
                  <a16:creationId xmlns:a16="http://schemas.microsoft.com/office/drawing/2014/main" id="{3FE229C8-E9EF-4D5B-916C-FBA83E30AD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F1250A85-3E49-4799-A7C5-1C6327D8FA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758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Open Sans"/>
                <a:cs typeface="Open Sans"/>
              </a:rPr>
              <a:t>Confronto</a:t>
            </a:r>
            <a:r>
              <a:rPr lang="en-US" sz="2800" b="1" dirty="0">
                <a:latin typeface="Open Sans"/>
                <a:cs typeface="Open Sans"/>
              </a:rPr>
              <a:t> macro-</a:t>
            </a:r>
            <a:r>
              <a:rPr lang="en-US" sz="2800" b="1" dirty="0" err="1">
                <a:latin typeface="Open Sans"/>
                <a:cs typeface="Open Sans"/>
              </a:rPr>
              <a:t>economico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tra</a:t>
            </a:r>
            <a:r>
              <a:rPr lang="en-US" sz="2800" b="1" dirty="0">
                <a:latin typeface="Open Sans"/>
                <a:cs typeface="Open Sans"/>
              </a:rPr>
              <a:t> le </a:t>
            </a:r>
            <a:r>
              <a:rPr lang="en-US" sz="2800" b="1" dirty="0" err="1">
                <a:latin typeface="Open Sans"/>
                <a:cs typeface="Open Sans"/>
              </a:rPr>
              <a:t>regioni</a:t>
            </a:r>
            <a:endParaRPr lang="en-US" sz="2800" b="1" dirty="0">
              <a:latin typeface="Open Sans"/>
              <a:cs typeface="Open Sans"/>
            </a:endParaRP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A7EC6188-9A19-4554-867F-D108FD06B6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9109"/>
              </p:ext>
            </p:extLst>
          </p:nvPr>
        </p:nvGraphicFramePr>
        <p:xfrm>
          <a:off x="457198" y="950741"/>
          <a:ext cx="8229602" cy="3735079"/>
        </p:xfrm>
        <a:graphic>
          <a:graphicData uri="http://schemas.openxmlformats.org/drawingml/2006/table">
            <a:tbl>
              <a:tblPr firstRow="1" firstCol="1" bandRow="1"/>
              <a:tblGrid>
                <a:gridCol w="1898196">
                  <a:extLst>
                    <a:ext uri="{9D8B030D-6E8A-4147-A177-3AD203B41FA5}">
                      <a16:colId xmlns:a16="http://schemas.microsoft.com/office/drawing/2014/main" val="2412811403"/>
                    </a:ext>
                  </a:extLst>
                </a:gridCol>
                <a:gridCol w="587829">
                  <a:extLst>
                    <a:ext uri="{9D8B030D-6E8A-4147-A177-3AD203B41FA5}">
                      <a16:colId xmlns:a16="http://schemas.microsoft.com/office/drawing/2014/main" val="1668296521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131722073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2305482680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2239438956"/>
                    </a:ext>
                  </a:extLst>
                </a:gridCol>
                <a:gridCol w="804975">
                  <a:extLst>
                    <a:ext uri="{9D8B030D-6E8A-4147-A177-3AD203B41FA5}">
                      <a16:colId xmlns:a16="http://schemas.microsoft.com/office/drawing/2014/main" val="1583178887"/>
                    </a:ext>
                  </a:extLst>
                </a:gridCol>
                <a:gridCol w="836047">
                  <a:extLst>
                    <a:ext uri="{9D8B030D-6E8A-4147-A177-3AD203B41FA5}">
                      <a16:colId xmlns:a16="http://schemas.microsoft.com/office/drawing/2014/main" val="4143636226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3501908320"/>
                    </a:ext>
                  </a:extLst>
                </a:gridCol>
                <a:gridCol w="820511">
                  <a:extLst>
                    <a:ext uri="{9D8B030D-6E8A-4147-A177-3AD203B41FA5}">
                      <a16:colId xmlns:a16="http://schemas.microsoft.com/office/drawing/2014/main" val="1450493454"/>
                    </a:ext>
                  </a:extLst>
                </a:gridCol>
              </a:tblGrid>
              <a:tr h="594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INDICATORE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UNITA'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NOORD-BRABANT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CASTILLA Y LEON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ALSAZIA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DEL NORD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(HU)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CENTRALE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(RO)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998498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 pro capita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43.058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33.562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42.900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22.649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29.843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14.200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037549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agricoltura in PIL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1,9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1,8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0,6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776198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2,2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4,8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947595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alimentare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PIL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2,1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4,2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1,9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7456605"/>
                  </a:ext>
                </a:extLst>
              </a:tr>
              <a:tr h="62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alimentare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1,8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3,4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3,3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610582"/>
                  </a:ext>
                </a:extLst>
              </a:tr>
              <a:tr h="32044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&amp; D in % del PIL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2,5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2,8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1,7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752115"/>
                  </a:ext>
                </a:extLst>
              </a:tr>
              <a:tr h="6263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alimentare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%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produzione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50,0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3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19,0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8,5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5" marR="9185" marT="91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083487"/>
                  </a:ext>
                </a:extLst>
              </a:tr>
            </a:tbl>
          </a:graphicData>
        </a:graphic>
      </p:graphicFrame>
      <p:grpSp>
        <p:nvGrpSpPr>
          <p:cNvPr id="6" name="Group 7">
            <a:extLst>
              <a:ext uri="{FF2B5EF4-FFF2-40B4-BE49-F238E27FC236}">
                <a16:creationId xmlns:a16="http://schemas.microsoft.com/office/drawing/2014/main" id="{B727BC86-FF96-4CFA-9D4C-8F31EAA0C26B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613400"/>
            <a:ext cx="2216150" cy="698500"/>
            <a:chOff x="4265" y="3756"/>
            <a:chExt cx="1398" cy="440"/>
          </a:xfrm>
        </p:grpSpPr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F7B06B0A-8208-4D57-869C-F46DF020A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30070625-598D-4085-9FD3-3A11F30F99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595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Open Sans"/>
                <a:cs typeface="Open Sans"/>
              </a:rPr>
              <a:t>Produttività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netta</a:t>
            </a:r>
            <a:r>
              <a:rPr lang="en-US" sz="2800" b="1" dirty="0">
                <a:latin typeface="Open Sans"/>
                <a:cs typeface="Open Sans"/>
              </a:rPr>
              <a:t> del </a:t>
            </a:r>
            <a:r>
              <a:rPr lang="en-US" sz="2800" b="1" dirty="0" err="1">
                <a:latin typeface="Open Sans"/>
                <a:cs typeface="Open Sans"/>
              </a:rPr>
              <a:t>lavoro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nel</a:t>
            </a:r>
            <a:r>
              <a:rPr lang="en-US" sz="2800" b="1" dirty="0">
                <a:latin typeface="Open Sans"/>
                <a:cs typeface="Open Sans"/>
              </a:rPr>
              <a:t> 2016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95E823C-4649-40E3-B6F7-2246BE700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42724"/>
              </p:ext>
            </p:extLst>
          </p:nvPr>
        </p:nvGraphicFramePr>
        <p:xfrm>
          <a:off x="847487" y="1009934"/>
          <a:ext cx="7696013" cy="4100943"/>
        </p:xfrm>
        <a:graphic>
          <a:graphicData uri="http://schemas.openxmlformats.org/drawingml/2006/table">
            <a:tbl>
              <a:tblPr firstRow="1" firstCol="1" bandRow="1"/>
              <a:tblGrid>
                <a:gridCol w="3642145">
                  <a:extLst>
                    <a:ext uri="{9D8B030D-6E8A-4147-A177-3AD203B41FA5}">
                      <a16:colId xmlns:a16="http://schemas.microsoft.com/office/drawing/2014/main" val="3920969442"/>
                    </a:ext>
                  </a:extLst>
                </a:gridCol>
                <a:gridCol w="2026934">
                  <a:extLst>
                    <a:ext uri="{9D8B030D-6E8A-4147-A177-3AD203B41FA5}">
                      <a16:colId xmlns:a16="http://schemas.microsoft.com/office/drawing/2014/main" val="2582037476"/>
                    </a:ext>
                  </a:extLst>
                </a:gridCol>
                <a:gridCol w="2026934">
                  <a:extLst>
                    <a:ext uri="{9D8B030D-6E8A-4147-A177-3AD203B41FA5}">
                      <a16:colId xmlns:a16="http://schemas.microsoft.com/office/drawing/2014/main" val="159896382"/>
                    </a:ext>
                  </a:extLst>
                </a:gridCol>
              </a:tblGrid>
              <a:tr h="1412962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 per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adetto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agricoltura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 per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adetto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alimentare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643554"/>
                  </a:ext>
                </a:extLst>
              </a:tr>
              <a:tr h="34502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NOORD-BRABANT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74.000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95.652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78857"/>
                  </a:ext>
                </a:extLst>
              </a:tr>
              <a:tr h="3614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548272"/>
                  </a:ext>
                </a:extLst>
              </a:tr>
              <a:tr h="3614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DANIMARCA CENTRALE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582319"/>
                  </a:ext>
                </a:extLst>
              </a:tr>
              <a:tr h="3614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CASTILLA Y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94870"/>
                  </a:ext>
                </a:extLst>
              </a:tr>
              <a:tr h="3614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ALSAZIA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326704"/>
                  </a:ext>
                </a:extLst>
              </a:tr>
              <a:tr h="535675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NORD (HU)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748607"/>
                  </a:ext>
                </a:extLst>
              </a:tr>
              <a:tr h="3614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CENTRALE (RO)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19803"/>
                  </a:ext>
                </a:extLst>
              </a:tr>
            </a:tbl>
          </a:graphicData>
        </a:graphic>
      </p:graphicFrame>
      <p:grpSp>
        <p:nvGrpSpPr>
          <p:cNvPr id="6" name="Group 7">
            <a:extLst>
              <a:ext uri="{FF2B5EF4-FFF2-40B4-BE49-F238E27FC236}">
                <a16:creationId xmlns:a16="http://schemas.microsoft.com/office/drawing/2014/main" id="{EC25D624-B49C-4CF6-A909-518963909066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613400"/>
            <a:ext cx="2216150" cy="698500"/>
            <a:chOff x="4265" y="3756"/>
            <a:chExt cx="1398" cy="440"/>
          </a:xfrm>
        </p:grpSpPr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5B14212E-21FF-4368-9FE9-6D9C769E95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849C56C4-A2B3-47B3-B22A-37C14BD2C1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825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Open Sans"/>
                <a:cs typeface="Open Sans"/>
              </a:rPr>
              <a:t>Import – export </a:t>
            </a:r>
            <a:r>
              <a:rPr lang="en-US" sz="2800" b="1" dirty="0" err="1">
                <a:latin typeface="Open Sans"/>
                <a:cs typeface="Open Sans"/>
              </a:rPr>
              <a:t>agro-alimentare</a:t>
            </a:r>
            <a:r>
              <a:rPr lang="en-US" sz="2800" b="1" dirty="0">
                <a:latin typeface="Open Sans"/>
                <a:cs typeface="Open Sans"/>
              </a:rPr>
              <a:t> 2016 </a:t>
            </a:r>
          </a:p>
          <a:p>
            <a:pPr algn="ctr"/>
            <a:r>
              <a:rPr lang="en-US" sz="2800" b="1" dirty="0">
                <a:latin typeface="Open Sans"/>
                <a:cs typeface="Open Sans"/>
              </a:rPr>
              <a:t>(in </a:t>
            </a:r>
            <a:r>
              <a:rPr lang="en-US" sz="2800" b="1" dirty="0" err="1">
                <a:latin typeface="Open Sans"/>
                <a:cs typeface="Open Sans"/>
              </a:rPr>
              <a:t>milioni</a:t>
            </a:r>
            <a:r>
              <a:rPr lang="en-US" sz="2800" b="1" dirty="0">
                <a:latin typeface="Open Sans"/>
                <a:cs typeface="Open Sans"/>
              </a:rPr>
              <a:t> di €)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983BE8EE-54A9-4C65-8F98-F90D71420C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948031"/>
              </p:ext>
            </p:extLst>
          </p:nvPr>
        </p:nvGraphicFramePr>
        <p:xfrm>
          <a:off x="847486" y="1241946"/>
          <a:ext cx="7750600" cy="3921397"/>
        </p:xfrm>
        <a:graphic>
          <a:graphicData uri="http://schemas.openxmlformats.org/drawingml/2006/table">
            <a:tbl>
              <a:tblPr/>
              <a:tblGrid>
                <a:gridCol w="1666018">
                  <a:extLst>
                    <a:ext uri="{9D8B030D-6E8A-4147-A177-3AD203B41FA5}">
                      <a16:colId xmlns:a16="http://schemas.microsoft.com/office/drawing/2014/main" val="273419957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1407788478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2305297698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3007644658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1685881951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1397853337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349521205"/>
                    </a:ext>
                  </a:extLst>
                </a:gridCol>
                <a:gridCol w="869226">
                  <a:extLst>
                    <a:ext uri="{9D8B030D-6E8A-4147-A177-3AD203B41FA5}">
                      <a16:colId xmlns:a16="http://schemas.microsoft.com/office/drawing/2014/main" val="2883823070"/>
                    </a:ext>
                  </a:extLst>
                </a:gridCol>
              </a:tblGrid>
              <a:tr h="123531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NOORD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BRABANT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 CENTRALE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CASTILLA Y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ALSAZIA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DEL NORD (HU)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CENTRALE (RO)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49359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7.000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928215"/>
                  </a:ext>
                </a:extLst>
              </a:tr>
              <a:tr h="316010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extra 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3.000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564594"/>
                  </a:ext>
                </a:extLst>
              </a:tr>
              <a:tr h="316010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Import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10.000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889111"/>
                  </a:ext>
                </a:extLst>
              </a:tr>
              <a:tr h="316010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9.500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399494"/>
                  </a:ext>
                </a:extLst>
              </a:tr>
              <a:tr h="502743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 extra 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4.500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041805"/>
                  </a:ext>
                </a:extLst>
              </a:tr>
              <a:tr h="61765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Export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14.000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512897"/>
                  </a:ext>
                </a:extLst>
              </a:tr>
              <a:tr h="316010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export-import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4.000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524980"/>
                  </a:ext>
                </a:extLst>
              </a:tr>
            </a:tbl>
          </a:graphicData>
        </a:graphic>
      </p:graphicFrame>
      <p:grpSp>
        <p:nvGrpSpPr>
          <p:cNvPr id="6" name="Group 7">
            <a:extLst>
              <a:ext uri="{FF2B5EF4-FFF2-40B4-BE49-F238E27FC236}">
                <a16:creationId xmlns:a16="http://schemas.microsoft.com/office/drawing/2014/main" id="{03DBDE2E-74F0-4475-B0E4-CFE84CA77324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613400"/>
            <a:ext cx="2216150" cy="698500"/>
            <a:chOff x="4265" y="3756"/>
            <a:chExt cx="1398" cy="440"/>
          </a:xfrm>
        </p:grpSpPr>
        <p:sp>
          <p:nvSpPr>
            <p:cNvPr id="8" name="Text Box 8">
              <a:extLst>
                <a:ext uri="{FF2B5EF4-FFF2-40B4-BE49-F238E27FC236}">
                  <a16:creationId xmlns:a16="http://schemas.microsoft.com/office/drawing/2014/main" id="{91FCC7C9-E172-4815-B211-29B2F4D59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453AEB74-36DC-43C8-9487-B7F9FD6695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233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Open Sans"/>
                <a:cs typeface="Open Sans"/>
              </a:rPr>
              <a:t>Indicatori</a:t>
            </a:r>
            <a:r>
              <a:rPr lang="en-US" sz="2000" b="1" dirty="0">
                <a:latin typeface="Open Sans"/>
                <a:cs typeface="Open Sans"/>
              </a:rPr>
              <a:t> </a:t>
            </a:r>
            <a:r>
              <a:rPr lang="en-US" sz="2000" b="1" dirty="0" err="1">
                <a:latin typeface="Open Sans"/>
                <a:cs typeface="Open Sans"/>
              </a:rPr>
              <a:t>regionali</a:t>
            </a:r>
            <a:r>
              <a:rPr lang="en-US" sz="2000" b="1" dirty="0">
                <a:latin typeface="Open Sans"/>
                <a:cs typeface="Open Sans"/>
              </a:rPr>
              <a:t> di performance del </a:t>
            </a:r>
            <a:r>
              <a:rPr lang="en-US" sz="2000" b="1" dirty="0" err="1">
                <a:latin typeface="Open Sans"/>
                <a:cs typeface="Open Sans"/>
              </a:rPr>
              <a:t>sistema</a:t>
            </a:r>
            <a:r>
              <a:rPr lang="en-US" sz="2000" b="1" dirty="0">
                <a:latin typeface="Open Sans"/>
                <a:cs typeface="Open Sans"/>
              </a:rPr>
              <a:t> di </a:t>
            </a:r>
            <a:r>
              <a:rPr lang="en-US" sz="2000" b="1" dirty="0" err="1">
                <a:latin typeface="Open Sans"/>
                <a:cs typeface="Open Sans"/>
              </a:rPr>
              <a:t>innovazione</a:t>
            </a:r>
            <a:endParaRPr lang="en-US" sz="2000" b="1" dirty="0">
              <a:latin typeface="Open Sans"/>
              <a:cs typeface="Open Sans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C30E376-5244-4711-9B2E-97BA52D81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58488"/>
              </p:ext>
            </p:extLst>
          </p:nvPr>
        </p:nvGraphicFramePr>
        <p:xfrm>
          <a:off x="709684" y="1241946"/>
          <a:ext cx="7765574" cy="4107135"/>
        </p:xfrm>
        <a:graphic>
          <a:graphicData uri="http://schemas.openxmlformats.org/drawingml/2006/table">
            <a:tbl>
              <a:tblPr/>
              <a:tblGrid>
                <a:gridCol w="2418785">
                  <a:extLst>
                    <a:ext uri="{9D8B030D-6E8A-4147-A177-3AD203B41FA5}">
                      <a16:colId xmlns:a16="http://schemas.microsoft.com/office/drawing/2014/main" val="3637186067"/>
                    </a:ext>
                  </a:extLst>
                </a:gridCol>
                <a:gridCol w="763827">
                  <a:extLst>
                    <a:ext uri="{9D8B030D-6E8A-4147-A177-3AD203B41FA5}">
                      <a16:colId xmlns:a16="http://schemas.microsoft.com/office/drawing/2014/main" val="2937460989"/>
                    </a:ext>
                  </a:extLst>
                </a:gridCol>
                <a:gridCol w="857125">
                  <a:extLst>
                    <a:ext uri="{9D8B030D-6E8A-4147-A177-3AD203B41FA5}">
                      <a16:colId xmlns:a16="http://schemas.microsoft.com/office/drawing/2014/main" val="2509779590"/>
                    </a:ext>
                  </a:extLst>
                </a:gridCol>
                <a:gridCol w="670529">
                  <a:extLst>
                    <a:ext uri="{9D8B030D-6E8A-4147-A177-3AD203B41FA5}">
                      <a16:colId xmlns:a16="http://schemas.microsoft.com/office/drawing/2014/main" val="3128729683"/>
                    </a:ext>
                  </a:extLst>
                </a:gridCol>
                <a:gridCol w="763827">
                  <a:extLst>
                    <a:ext uri="{9D8B030D-6E8A-4147-A177-3AD203B41FA5}">
                      <a16:colId xmlns:a16="http://schemas.microsoft.com/office/drawing/2014/main" val="50513305"/>
                    </a:ext>
                  </a:extLst>
                </a:gridCol>
                <a:gridCol w="763827">
                  <a:extLst>
                    <a:ext uri="{9D8B030D-6E8A-4147-A177-3AD203B41FA5}">
                      <a16:colId xmlns:a16="http://schemas.microsoft.com/office/drawing/2014/main" val="2245424694"/>
                    </a:ext>
                  </a:extLst>
                </a:gridCol>
                <a:gridCol w="763827">
                  <a:extLst>
                    <a:ext uri="{9D8B030D-6E8A-4147-A177-3AD203B41FA5}">
                      <a16:colId xmlns:a16="http://schemas.microsoft.com/office/drawing/2014/main" val="2253890618"/>
                    </a:ext>
                  </a:extLst>
                </a:gridCol>
                <a:gridCol w="763827">
                  <a:extLst>
                    <a:ext uri="{9D8B030D-6E8A-4147-A177-3AD203B41FA5}">
                      <a16:colId xmlns:a16="http://schemas.microsoft.com/office/drawing/2014/main" val="709686350"/>
                    </a:ext>
                  </a:extLst>
                </a:gridCol>
              </a:tblGrid>
              <a:tr h="113209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NOORD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BRABANT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DK CENTRALE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CASTILLA Y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ALSAZIA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DEL NORD (HU)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CENTRALE (RO)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76201"/>
                  </a:ext>
                </a:extLst>
              </a:tr>
              <a:tr h="44757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Populazione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30-34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educazione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terziaria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151922"/>
                  </a:ext>
                </a:extLst>
              </a:tr>
              <a:tr h="51339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Occupazione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settore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high-tech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18,4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14,2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14,6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10,6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8185783"/>
                  </a:ext>
                </a:extLst>
              </a:tr>
              <a:tr h="28960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Spesa R&amp;D settore pubblico (%)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04190"/>
                  </a:ext>
                </a:extLst>
              </a:tr>
              <a:tr h="28960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Spesa R&amp;D settore privato (%)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363997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% R&amp;D in PIL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12395"/>
                  </a:ext>
                </a:extLst>
              </a:tr>
              <a:tr h="56604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di R&amp;D privato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619528"/>
                  </a:ext>
                </a:extLst>
              </a:tr>
              <a:tr h="46073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Brevetti concessi per ogni miliardo di PIL regionale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6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42931"/>
                  </a:ext>
                </a:extLst>
              </a:tr>
            </a:tbl>
          </a:graphicData>
        </a:graphic>
      </p:graphicFrame>
      <p:grpSp>
        <p:nvGrpSpPr>
          <p:cNvPr id="6" name="Group 7">
            <a:extLst>
              <a:ext uri="{FF2B5EF4-FFF2-40B4-BE49-F238E27FC236}">
                <a16:creationId xmlns:a16="http://schemas.microsoft.com/office/drawing/2014/main" id="{2303174F-6C12-4EAF-8418-F0B0028F8AFA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658128"/>
            <a:ext cx="2216150" cy="653771"/>
            <a:chOff x="4265" y="3756"/>
            <a:chExt cx="1398" cy="440"/>
          </a:xfrm>
        </p:grpSpPr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2547F206-A6F0-4384-8A25-88BA378DD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8CAB2CA8-BD6A-4D9F-8541-091638A779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043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Open Sans"/>
                <a:cs typeface="Open Sans"/>
              </a:rPr>
              <a:t>Livello</a:t>
            </a:r>
            <a:r>
              <a:rPr lang="en-US" sz="2800" b="1" dirty="0">
                <a:latin typeface="Open Sans"/>
                <a:cs typeface="Open Sans"/>
              </a:rPr>
              <a:t> di </a:t>
            </a:r>
            <a:r>
              <a:rPr lang="en-US" sz="2800" b="1" dirty="0" err="1">
                <a:latin typeface="Open Sans"/>
                <a:cs typeface="Open Sans"/>
              </a:rPr>
              <a:t>formazione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degli</a:t>
            </a:r>
            <a:r>
              <a:rPr lang="en-US" sz="2800" b="1" dirty="0">
                <a:latin typeface="Open Sans"/>
                <a:cs typeface="Open Sans"/>
              </a:rPr>
              <a:t> </a:t>
            </a:r>
            <a:r>
              <a:rPr lang="en-US" sz="2800" b="1" dirty="0" err="1">
                <a:latin typeface="Open Sans"/>
                <a:cs typeface="Open Sans"/>
              </a:rPr>
              <a:t>agricoltori</a:t>
            </a:r>
            <a:endParaRPr lang="en-US" sz="2800" b="1" dirty="0">
              <a:latin typeface="Open Sans"/>
              <a:cs typeface="Open Sans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8E782C1-E636-470E-B4F4-62E29DD98E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95316"/>
              </p:ext>
            </p:extLst>
          </p:nvPr>
        </p:nvGraphicFramePr>
        <p:xfrm>
          <a:off x="969652" y="848466"/>
          <a:ext cx="7204692" cy="4079840"/>
        </p:xfrm>
        <a:graphic>
          <a:graphicData uri="http://schemas.openxmlformats.org/drawingml/2006/table">
            <a:tbl>
              <a:tblPr/>
              <a:tblGrid>
                <a:gridCol w="1972016">
                  <a:extLst>
                    <a:ext uri="{9D8B030D-6E8A-4147-A177-3AD203B41FA5}">
                      <a16:colId xmlns:a16="http://schemas.microsoft.com/office/drawing/2014/main" val="392155752"/>
                    </a:ext>
                  </a:extLst>
                </a:gridCol>
                <a:gridCol w="1308169">
                  <a:extLst>
                    <a:ext uri="{9D8B030D-6E8A-4147-A177-3AD203B41FA5}">
                      <a16:colId xmlns:a16="http://schemas.microsoft.com/office/drawing/2014/main" val="3092374962"/>
                    </a:ext>
                  </a:extLst>
                </a:gridCol>
                <a:gridCol w="1308169">
                  <a:extLst>
                    <a:ext uri="{9D8B030D-6E8A-4147-A177-3AD203B41FA5}">
                      <a16:colId xmlns:a16="http://schemas.microsoft.com/office/drawing/2014/main" val="1328810619"/>
                    </a:ext>
                  </a:extLst>
                </a:gridCol>
                <a:gridCol w="1308169">
                  <a:extLst>
                    <a:ext uri="{9D8B030D-6E8A-4147-A177-3AD203B41FA5}">
                      <a16:colId xmlns:a16="http://schemas.microsoft.com/office/drawing/2014/main" val="1467410871"/>
                    </a:ext>
                  </a:extLst>
                </a:gridCol>
                <a:gridCol w="1308169">
                  <a:extLst>
                    <a:ext uri="{9D8B030D-6E8A-4147-A177-3AD203B41FA5}">
                      <a16:colId xmlns:a16="http://schemas.microsoft.com/office/drawing/2014/main" val="940877983"/>
                    </a:ext>
                  </a:extLst>
                </a:gridCol>
              </a:tblGrid>
              <a:tr h="1124571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 esperienza pratica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 di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Formazione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completa </a:t>
                      </a:r>
                      <a:b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838981"/>
                  </a:ext>
                </a:extLst>
              </a:tr>
              <a:tr h="444598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NOORD-BRABANT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120897"/>
                  </a:ext>
                </a:extLst>
              </a:tr>
              <a:tr h="509980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EMILIA-ROMAGNA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4996"/>
                  </a:ext>
                </a:extLst>
              </a:tr>
              <a:tr h="287681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DANIMARCA CENTRALE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666931"/>
                  </a:ext>
                </a:extLst>
              </a:tr>
              <a:tr h="287681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CASTILLA Y LEON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402988"/>
                  </a:ext>
                </a:extLst>
              </a:tr>
              <a:tr h="405369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ALSAZIA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867308"/>
                  </a:ext>
                </a:extLst>
              </a:tr>
              <a:tr h="562286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PIANURA NORD (HU)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515960"/>
                  </a:ext>
                </a:extLst>
              </a:tr>
              <a:tr h="457674"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 CENTRALE (RO)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213752"/>
                  </a:ext>
                </a:extLst>
              </a:tr>
            </a:tbl>
          </a:graphicData>
        </a:graphic>
      </p:graphicFrame>
      <p:grpSp>
        <p:nvGrpSpPr>
          <p:cNvPr id="6" name="Group 7">
            <a:extLst>
              <a:ext uri="{FF2B5EF4-FFF2-40B4-BE49-F238E27FC236}">
                <a16:creationId xmlns:a16="http://schemas.microsoft.com/office/drawing/2014/main" id="{08BF21BB-D643-4CEB-9FD4-AE022BD404B7}"/>
              </a:ext>
            </a:extLst>
          </p:cNvPr>
          <p:cNvGrpSpPr>
            <a:grpSpLocks/>
          </p:cNvGrpSpPr>
          <p:nvPr/>
        </p:nvGrpSpPr>
        <p:grpSpPr bwMode="auto">
          <a:xfrm>
            <a:off x="6470650" y="5718412"/>
            <a:ext cx="2109940" cy="593488"/>
            <a:chOff x="4265" y="3756"/>
            <a:chExt cx="1398" cy="440"/>
          </a:xfrm>
        </p:grpSpPr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FF530CC6-9BCF-46CC-BA12-0BF8536CF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" y="4130"/>
              <a:ext cx="1396" cy="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anose="02020603050405020304" pitchFamily="18" charset="0"/>
                  <a:ea typeface="Arial Unicode MS" pitchFamily="34" charset="-128"/>
                </a:defRPr>
              </a:lvl9pPr>
            </a:lstStyle>
            <a:p>
              <a:pPr eaLnBrk="1" hangingPunct="1">
                <a:buSzPct val="100000"/>
              </a:pPr>
              <a:r>
                <a:rPr lang="it-IT" altLang="it-IT" sz="700">
                  <a:solidFill>
                    <a:srgbClr val="000050"/>
                  </a:solidFill>
                  <a:latin typeface="Arial" panose="020B0604020202020204" pitchFamily="34" charset="0"/>
                </a:rPr>
                <a:t>Centro Ricerche Produzioni Animali – C.R.P.A. S.p.A.</a:t>
              </a:r>
            </a:p>
          </p:txBody>
        </p:sp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4544717F-3128-4AC8-A979-C935916FD5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5" y="3756"/>
              <a:ext cx="13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0CD7ABB1-B177-415A-89E5-B04BED3A6DD2}"/>
              </a:ext>
            </a:extLst>
          </p:cNvPr>
          <p:cNvSpPr/>
          <p:nvPr/>
        </p:nvSpPr>
        <p:spPr>
          <a:xfrm>
            <a:off x="387351" y="5112056"/>
            <a:ext cx="7664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/>
              <a:t>Fonte: </a:t>
            </a:r>
            <a:r>
              <a:rPr lang="it-IT" i="1" dirty="0" err="1"/>
              <a:t>Eurostat</a:t>
            </a:r>
            <a:r>
              <a:rPr lang="it-IT" i="1" dirty="0"/>
              <a:t> - DG AGRI, Indicatore della PAC e Rete Rurale Nazionale </a:t>
            </a:r>
          </a:p>
        </p:txBody>
      </p:sp>
    </p:spTree>
    <p:extLst>
      <p:ext uri="{BB962C8B-B14F-4D97-AF65-F5344CB8AC3E}">
        <p14:creationId xmlns:p14="http://schemas.microsoft.com/office/powerpoint/2010/main" val="135442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20170228 String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8312"/>
            <a:ext cx="9144000" cy="3599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7487" y="225012"/>
            <a:ext cx="744902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Open Sans"/>
                <a:cs typeface="Open Sans"/>
              </a:rPr>
              <a:t>Visita</a:t>
            </a:r>
            <a:r>
              <a:rPr lang="en-US" sz="2800" b="1" dirty="0">
                <a:latin typeface="Open Sans"/>
                <a:cs typeface="Open Sans"/>
              </a:rPr>
              <a:t> Noord-Brabant 5 – 6 </a:t>
            </a:r>
            <a:r>
              <a:rPr lang="en-US" sz="2800" b="1" dirty="0" err="1">
                <a:latin typeface="Open Sans"/>
                <a:cs typeface="Open Sans"/>
              </a:rPr>
              <a:t>Giugno</a:t>
            </a:r>
            <a:r>
              <a:rPr lang="en-US" sz="2800" b="1" dirty="0">
                <a:latin typeface="Open Sans"/>
                <a:cs typeface="Open Sans"/>
              </a:rPr>
              <a:t> 2018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E0F8402-B889-426F-B9FB-2737E3D42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317085"/>
              </p:ext>
            </p:extLst>
          </p:nvPr>
        </p:nvGraphicFramePr>
        <p:xfrm>
          <a:off x="706845" y="748232"/>
          <a:ext cx="7730310" cy="5742155"/>
        </p:xfrm>
        <a:graphic>
          <a:graphicData uri="http://schemas.openxmlformats.org/drawingml/2006/table">
            <a:tbl>
              <a:tblPr firstRow="1" firstCol="1" bandRow="1"/>
              <a:tblGrid>
                <a:gridCol w="877722">
                  <a:extLst>
                    <a:ext uri="{9D8B030D-6E8A-4147-A177-3AD203B41FA5}">
                      <a16:colId xmlns:a16="http://schemas.microsoft.com/office/drawing/2014/main" val="3688597915"/>
                    </a:ext>
                  </a:extLst>
                </a:gridCol>
                <a:gridCol w="1613186">
                  <a:extLst>
                    <a:ext uri="{9D8B030D-6E8A-4147-A177-3AD203B41FA5}">
                      <a16:colId xmlns:a16="http://schemas.microsoft.com/office/drawing/2014/main" val="556429884"/>
                    </a:ext>
                  </a:extLst>
                </a:gridCol>
                <a:gridCol w="1613186">
                  <a:extLst>
                    <a:ext uri="{9D8B030D-6E8A-4147-A177-3AD203B41FA5}">
                      <a16:colId xmlns:a16="http://schemas.microsoft.com/office/drawing/2014/main" val="889050"/>
                    </a:ext>
                  </a:extLst>
                </a:gridCol>
                <a:gridCol w="1613186">
                  <a:extLst>
                    <a:ext uri="{9D8B030D-6E8A-4147-A177-3AD203B41FA5}">
                      <a16:colId xmlns:a16="http://schemas.microsoft.com/office/drawing/2014/main" val="2973662190"/>
                    </a:ext>
                  </a:extLst>
                </a:gridCol>
                <a:gridCol w="2013030">
                  <a:extLst>
                    <a:ext uri="{9D8B030D-6E8A-4147-A177-3AD203B41FA5}">
                      <a16:colId xmlns:a16="http://schemas.microsoft.com/office/drawing/2014/main" val="2476279652"/>
                    </a:ext>
                  </a:extLst>
                </a:gridCol>
              </a:tblGrid>
              <a:tr h="2208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Giovedì 5 Giugno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Venerdì 6 Giugno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25647"/>
                  </a:ext>
                </a:extLst>
              </a:tr>
              <a:tr h="2734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Vecchio &amp; Nuovo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Cambiare</a:t>
                      </a:r>
                      <a:r>
                        <a:rPr lang="en-US" sz="14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la </a:t>
                      </a:r>
                      <a:r>
                        <a:rPr lang="en-US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dieta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Politica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6611"/>
                  </a:ext>
                </a:extLst>
              </a:tr>
              <a:tr h="1726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Mattina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LOG de Peel –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Volwaard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Beter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Leven (Coppens)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da carne ad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alto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benessere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animale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Pianificazione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lungo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termine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combinata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con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legislazione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ambientale</a:t>
                      </a: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Foodup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translab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stimulare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transizione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dell’agro-alimentare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Fabbrica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per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recupero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degli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sprechi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alimentari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Foodlab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– Food Heroes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Programma innovazione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agrofood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POR-FESR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Meets Design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011996"/>
                  </a:ext>
                </a:extLst>
              </a:tr>
              <a:tr h="410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Pranzo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Museo </a:t>
                      </a: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Boerenbond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Fabbrica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dello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spreco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alimentare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136905"/>
                  </a:ext>
                </a:extLst>
              </a:tr>
              <a:tr h="1435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Poneriggio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Food Tech Park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Brainport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92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Philips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Growwise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Programma innovazione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agrofood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POR-FESR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Programma innovazione </a:t>
                      </a:r>
                      <a:r>
                        <a:rPr lang="it-IT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agrofood</a:t>
                      </a: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POR-FESR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Protiz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Biosystems (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insetti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 in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Dongen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Kruidenaar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in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Etten-Leur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ZLTO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LIB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9852645"/>
                  </a:ext>
                </a:extLst>
              </a:tr>
              <a:tr h="410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Strijp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 – Eindhoven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Macellaio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vegetariano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LIB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151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9598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Interreg North-West Europe 1">
      <a:dk1>
        <a:srgbClr val="034E9F"/>
      </a:dk1>
      <a:lt1>
        <a:srgbClr val="83A8D0"/>
      </a:lt1>
      <a:dk2>
        <a:srgbClr val="000000"/>
      </a:dk2>
      <a:lt2>
        <a:srgbClr val="FFFFFF"/>
      </a:lt2>
      <a:accent1>
        <a:srgbClr val="EF717F"/>
      </a:accent1>
      <a:accent2>
        <a:srgbClr val="F7B9C0"/>
      </a:accent2>
      <a:accent3>
        <a:srgbClr val="685B63"/>
      </a:accent3>
      <a:accent4>
        <a:srgbClr val="A49DA1"/>
      </a:accent4>
      <a:accent5>
        <a:srgbClr val="6E96AC"/>
      </a:accent5>
      <a:accent6>
        <a:srgbClr val="B3CAD6"/>
      </a:accent6>
      <a:hlink>
        <a:srgbClr val="01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1273</Words>
  <Application>Microsoft Office PowerPoint</Application>
  <PresentationFormat>Presentazione su schermo (4:3)</PresentationFormat>
  <Paragraphs>483</Paragraphs>
  <Slides>14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 Unicode MS</vt:lpstr>
      <vt:lpstr>MS Mincho</vt:lpstr>
      <vt:lpstr>Arial</vt:lpstr>
      <vt:lpstr>Calibri</vt:lpstr>
      <vt:lpstr>Open Sans</vt:lpstr>
      <vt:lpstr>Times New Roman</vt:lpstr>
      <vt:lpstr>Trebuchet MS</vt:lpstr>
      <vt:lpstr>Wingdings 3</vt:lpstr>
      <vt:lpstr>Presentation1</vt:lpstr>
      <vt:lpstr>Presentazione standard di PowerPoint</vt:lpstr>
      <vt:lpstr>Fase  1</vt:lpstr>
      <vt:lpstr>Caratterizzazione delle regioni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...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</dc:creator>
  <cp:lastModifiedBy>Kees De Roest</cp:lastModifiedBy>
  <cp:revision>95</cp:revision>
  <cp:lastPrinted>2017-04-18T12:38:03Z</cp:lastPrinted>
  <dcterms:created xsi:type="dcterms:W3CDTF">2015-03-06T10:50:13Z</dcterms:created>
  <dcterms:modified xsi:type="dcterms:W3CDTF">2018-02-22T11:33:52Z</dcterms:modified>
</cp:coreProperties>
</file>